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342" r:id="rId5"/>
    <p:sldId id="263" r:id="rId6"/>
    <p:sldId id="264" r:id="rId7"/>
    <p:sldId id="265" r:id="rId8"/>
    <p:sldId id="266" r:id="rId9"/>
    <p:sldId id="267" r:id="rId10"/>
    <p:sldId id="271"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27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BD0A4DD-99E5-4EA0-937D-29136244A4E9}" type="slidenum">
              <a:rPr lang="en-US" smtClean="0"/>
              <a:t>‹#›</a:t>
            </a:fld>
            <a:endParaRPr lang="en-US" dirty="0"/>
          </a:p>
        </p:txBody>
      </p:sp>
    </p:spTree>
    <p:extLst>
      <p:ext uri="{BB962C8B-B14F-4D97-AF65-F5344CB8AC3E}">
        <p14:creationId xmlns:p14="http://schemas.microsoft.com/office/powerpoint/2010/main" val="229664203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B9928CB-1754-4E3F-95F3-47D8409F0C1E}" type="slidenum">
              <a:rPr lang="en-US" smtClean="0"/>
              <a:t>‹#›</a:t>
            </a:fld>
            <a:endParaRPr lang="en-US" dirty="0"/>
          </a:p>
        </p:txBody>
      </p:sp>
    </p:spTree>
    <p:extLst>
      <p:ext uri="{BB962C8B-B14F-4D97-AF65-F5344CB8AC3E}">
        <p14:creationId xmlns:p14="http://schemas.microsoft.com/office/powerpoint/2010/main" val="80561152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928CB-1754-4E3F-95F3-47D8409F0C1E}" type="slidenum">
              <a:rPr lang="en-US" smtClean="0"/>
              <a:t>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24847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8"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8"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8"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8"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8"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9"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0"/>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11" name="Slide Number Placeholder 5"/>
          <p:cNvSpPr>
            <a:spLocks noGrp="1"/>
          </p:cNvSpPr>
          <p:nvPr>
            <p:ph type="sldNum" sz="quarter" idx="11"/>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7"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6"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9"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9"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752600" y="274638"/>
            <a:ext cx="72390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600200"/>
            <a:ext cx="88392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
        <p:nvSpPr>
          <p:cNvPr id="6" name="Slide Number Placeholder 5"/>
          <p:cNvSpPr>
            <a:spLocks noGrp="1"/>
          </p:cNvSpPr>
          <p:nvPr>
            <p:ph type="sldNum" sz="quarter" idx="4"/>
          </p:nvPr>
        </p:nvSpPr>
        <p:spPr>
          <a:xfrm>
            <a:off x="8534400" y="6416675"/>
            <a:ext cx="457200" cy="365125"/>
          </a:xfrm>
          <a:prstGeom prst="rect">
            <a:avLst/>
          </a:prstGeom>
        </p:spPr>
        <p:txBody>
          <a:bodyPr vert="horz" lIns="91440" tIns="45720" rIns="91440" bIns="45720" rtlCol="0" anchor="ctr"/>
          <a:lstStyle>
            <a:lvl1pPr algn="r">
              <a:defRPr sz="1200">
                <a:solidFill>
                  <a:srgbClr val="002060"/>
                </a:solidFill>
              </a:defRPr>
            </a:lvl1pPr>
          </a:lstStyle>
          <a:p>
            <a:fld id="{95C4EBD4-8025-3842-9854-307E2315ABE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hf sldNum="0" hdr="0" dt="0"/>
  <p:txStyles>
    <p:titleStyle>
      <a:lvl1pPr algn="ctr" defTabSz="457200" rtl="0" eaLnBrk="1" latinLnBrk="0" hangingPunct="1">
        <a:spcBef>
          <a:spcPct val="0"/>
        </a:spcBef>
        <a:buNone/>
        <a:defRPr sz="4400" kern="1200">
          <a:solidFill>
            <a:srgbClr val="00206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06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206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206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206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206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fontScale="90000"/>
          </a:bodyPr>
          <a:lstStyle/>
          <a:p>
            <a:r>
              <a:rPr lang="en-US" b="1" dirty="0"/>
              <a:t>Development and Application of the Trauma Symptom Inventory™-2 (TSI™-2)</a:t>
            </a:r>
            <a:endParaRPr lang="en-US" dirty="0"/>
          </a:p>
        </p:txBody>
      </p:sp>
    </p:spTree>
    <p:extLst>
      <p:ext uri="{BB962C8B-B14F-4D97-AF65-F5344CB8AC3E}">
        <p14:creationId xmlns:p14="http://schemas.microsoft.com/office/powerpoint/2010/main" val="374656624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239000" cy="944562"/>
          </a:xfrm>
        </p:spPr>
        <p:txBody>
          <a:bodyPr/>
          <a:lstStyle/>
          <a:p>
            <a:r>
              <a:rPr lang="en-US" dirty="0" smtClean="0"/>
              <a:t>Appropriate Populations</a:t>
            </a:r>
            <a:endParaRPr lang="en-US" dirty="0"/>
          </a:p>
        </p:txBody>
      </p:sp>
      <p:sp>
        <p:nvSpPr>
          <p:cNvPr id="3" name="Content Placeholder 2"/>
          <p:cNvSpPr>
            <a:spLocks noGrp="1"/>
          </p:cNvSpPr>
          <p:nvPr>
            <p:ph idx="1"/>
          </p:nvPr>
        </p:nvSpPr>
        <p:spPr>
          <a:xfrm>
            <a:off x="152400" y="1219200"/>
            <a:ext cx="8839200" cy="5029200"/>
          </a:xfrm>
        </p:spPr>
        <p:txBody>
          <a:bodyPr>
            <a:noAutofit/>
          </a:bodyPr>
          <a:lstStyle/>
          <a:p>
            <a:pPr>
              <a:spcBef>
                <a:spcPts val="0"/>
              </a:spcBef>
            </a:pPr>
            <a:r>
              <a:rPr lang="en-US" sz="2400" dirty="0" smtClean="0"/>
              <a:t>The </a:t>
            </a:r>
            <a:r>
              <a:rPr lang="en-US" sz="2400" dirty="0" smtClean="0"/>
              <a:t>TSI-2 </a:t>
            </a:r>
            <a:r>
              <a:rPr lang="en-US" sz="2400" dirty="0"/>
              <a:t>was designed as a broad-spectrum </a:t>
            </a:r>
            <a:r>
              <a:rPr lang="en-US" sz="2400" dirty="0" smtClean="0"/>
              <a:t>assessment of </a:t>
            </a:r>
            <a:r>
              <a:rPr lang="en-US" sz="2400" dirty="0"/>
              <a:t>trauma-related symptoms and behaviors. </a:t>
            </a:r>
            <a:endParaRPr lang="en-US" sz="2400" dirty="0" smtClean="0"/>
          </a:p>
          <a:p>
            <a:pPr>
              <a:spcBef>
                <a:spcPts val="0"/>
              </a:spcBef>
            </a:pPr>
            <a:r>
              <a:rPr lang="en-US" sz="2400" dirty="0" smtClean="0"/>
              <a:t>It can be </a:t>
            </a:r>
            <a:r>
              <a:rPr lang="en-US" sz="2400" dirty="0"/>
              <a:t>used to evaluate adults in a variety of clinical </a:t>
            </a:r>
            <a:r>
              <a:rPr lang="en-US" sz="2400" dirty="0" smtClean="0"/>
              <a:t>settings including </a:t>
            </a:r>
            <a:r>
              <a:rPr lang="en-US" sz="2400" dirty="0"/>
              <a:t>hospitals, inpatient and outpatient clinics, </a:t>
            </a:r>
            <a:r>
              <a:rPr lang="en-US" sz="2400" dirty="0" smtClean="0"/>
              <a:t>and schools</a:t>
            </a:r>
            <a:r>
              <a:rPr lang="en-US" sz="2400" dirty="0"/>
              <a:t>. </a:t>
            </a:r>
            <a:endParaRPr lang="en-US" sz="2400" dirty="0" smtClean="0"/>
          </a:p>
          <a:p>
            <a:pPr>
              <a:spcBef>
                <a:spcPts val="0"/>
              </a:spcBef>
            </a:pPr>
            <a:r>
              <a:rPr lang="en-US" sz="2400" dirty="0" smtClean="0"/>
              <a:t>It </a:t>
            </a:r>
            <a:r>
              <a:rPr lang="en-US" sz="2400" dirty="0"/>
              <a:t>is appropriate for use </a:t>
            </a:r>
            <a:r>
              <a:rPr lang="en-US" sz="2400" dirty="0" smtClean="0"/>
              <a:t>with multiple </a:t>
            </a:r>
            <a:r>
              <a:rPr lang="en-US" sz="2400" dirty="0"/>
              <a:t>presenting </a:t>
            </a:r>
            <a:r>
              <a:rPr lang="en-US" sz="2400" dirty="0" smtClean="0"/>
              <a:t>problems including posttraumatic stress</a:t>
            </a:r>
            <a:r>
              <a:rPr lang="en-US" sz="2400" dirty="0"/>
              <a:t>, </a:t>
            </a:r>
            <a:r>
              <a:rPr lang="en-US" sz="2400" dirty="0" smtClean="0"/>
              <a:t>insecure </a:t>
            </a:r>
            <a:r>
              <a:rPr lang="en-US" sz="2400" dirty="0"/>
              <a:t>attachment, impaired </a:t>
            </a:r>
            <a:r>
              <a:rPr lang="en-US" sz="2400" dirty="0" smtClean="0"/>
              <a:t>self-reference, somatization</a:t>
            </a:r>
            <a:r>
              <a:rPr lang="en-US" sz="2400" dirty="0"/>
              <a:t>, and “acting out” behaviors. </a:t>
            </a:r>
            <a:endParaRPr lang="en-US" sz="2400" dirty="0" smtClean="0"/>
          </a:p>
          <a:p>
            <a:pPr>
              <a:spcBef>
                <a:spcPts val="0"/>
              </a:spcBef>
            </a:pPr>
            <a:r>
              <a:rPr lang="en-US" sz="2400" dirty="0" smtClean="0"/>
              <a:t>The </a:t>
            </a:r>
            <a:r>
              <a:rPr lang="en-US" sz="2400" dirty="0" smtClean="0"/>
              <a:t>TSI-2 </a:t>
            </a:r>
            <a:r>
              <a:rPr lang="en-US" sz="2400" dirty="0"/>
              <a:t>was standardized and validated on men and </a:t>
            </a:r>
            <a:r>
              <a:rPr lang="en-US" sz="2400" dirty="0" smtClean="0"/>
              <a:t>women in </a:t>
            </a:r>
            <a:r>
              <a:rPr lang="en-US" sz="2400" dirty="0"/>
              <a:t>the general population, ages 18 years and older. </a:t>
            </a:r>
            <a:r>
              <a:rPr lang="en-US" sz="2400" dirty="0" smtClean="0"/>
              <a:t>Separate </a:t>
            </a:r>
            <a:r>
              <a:rPr lang="en-US" sz="2400" dirty="0"/>
              <a:t>normative data are available for different </a:t>
            </a:r>
            <a:r>
              <a:rPr lang="en-US" sz="2400" dirty="0" smtClean="0"/>
              <a:t>genders </a:t>
            </a:r>
            <a:r>
              <a:rPr lang="en-US" sz="2400" dirty="0"/>
              <a:t>and </a:t>
            </a:r>
            <a:r>
              <a:rPr lang="en-US" sz="2400" dirty="0" smtClean="0"/>
              <a:t>ages. </a:t>
            </a:r>
          </a:p>
          <a:p>
            <a:pPr>
              <a:spcBef>
                <a:spcPts val="0"/>
              </a:spcBef>
            </a:pPr>
            <a:r>
              <a:rPr lang="en-US" sz="2400" dirty="0" smtClean="0"/>
              <a:t>Flesch-Kincaid </a:t>
            </a:r>
            <a:r>
              <a:rPr lang="en-US" sz="2400" dirty="0"/>
              <a:t>readability analyses indicate that a </a:t>
            </a:r>
            <a:r>
              <a:rPr lang="en-US" sz="2400" dirty="0" smtClean="0"/>
              <a:t>fifth-grade reading </a:t>
            </a:r>
            <a:r>
              <a:rPr lang="en-US" sz="2400" dirty="0"/>
              <a:t>level is required to complete the </a:t>
            </a:r>
            <a:r>
              <a:rPr lang="en-US" sz="2400" dirty="0" smtClean="0"/>
              <a:t>TSI-2</a:t>
            </a:r>
            <a:r>
              <a:rPr lang="en-US" sz="2400" dirty="0" smtClean="0"/>
              <a:t>.</a:t>
            </a:r>
            <a:endParaRPr lang="en-US" sz="2400" dirty="0"/>
          </a:p>
        </p:txBody>
      </p:sp>
    </p:spTree>
    <p:extLst>
      <p:ext uri="{BB962C8B-B14F-4D97-AF65-F5344CB8AC3E}">
        <p14:creationId xmlns:p14="http://schemas.microsoft.com/office/powerpoint/2010/main" val="209389739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Trauma Symptom Inventory-2 </a:t>
            </a:r>
            <a:r>
              <a:rPr lang="en-US" dirty="0" smtClean="0"/>
              <a:t>(TSI™-2)</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a:t>The Trauma Symptom Inventory-2 </a:t>
            </a:r>
            <a:r>
              <a:rPr lang="en-US" dirty="0" smtClean="0"/>
              <a:t>(</a:t>
            </a:r>
            <a:r>
              <a:rPr lang="en-US" dirty="0" smtClean="0"/>
              <a:t>TSI-2</a:t>
            </a:r>
            <a:r>
              <a:rPr lang="en-US" dirty="0" smtClean="0"/>
              <a:t>) </a:t>
            </a:r>
            <a:r>
              <a:rPr lang="en-US" dirty="0"/>
              <a:t>is </a:t>
            </a:r>
            <a:r>
              <a:rPr lang="en-US" dirty="0" smtClean="0"/>
              <a:t>a revised </a:t>
            </a:r>
            <a:r>
              <a:rPr lang="en-US" dirty="0"/>
              <a:t>version of the Trauma Symptom </a:t>
            </a:r>
            <a:r>
              <a:rPr lang="en-US" dirty="0" smtClean="0"/>
              <a:t>Inventory (TSI™; </a:t>
            </a:r>
            <a:r>
              <a:rPr lang="en-US" dirty="0"/>
              <a:t>Briere, 1995), a widely used test of </a:t>
            </a:r>
            <a:r>
              <a:rPr lang="en-US" dirty="0" smtClean="0"/>
              <a:t>trauma-related symptoms </a:t>
            </a:r>
            <a:r>
              <a:rPr lang="en-US" dirty="0"/>
              <a:t>and behaviors</a:t>
            </a:r>
            <a:r>
              <a:rPr lang="en-US" dirty="0" smtClean="0"/>
              <a:t>.</a:t>
            </a:r>
          </a:p>
          <a:p>
            <a:pPr marL="0" indent="0" algn="just">
              <a:buNone/>
            </a:pPr>
            <a:endParaRPr lang="en-US" sz="1100" dirty="0" smtClean="0"/>
          </a:p>
          <a:p>
            <a:pPr marL="0" indent="0" algn="just">
              <a:buNone/>
            </a:pPr>
            <a:r>
              <a:rPr lang="en-US" dirty="0" smtClean="0"/>
              <a:t>This </a:t>
            </a:r>
            <a:r>
              <a:rPr lang="en-US" dirty="0"/>
              <a:t>measure </a:t>
            </a:r>
            <a:r>
              <a:rPr lang="en-US" dirty="0" smtClean="0"/>
              <a:t>evaluates acute </a:t>
            </a:r>
            <a:r>
              <a:rPr lang="en-US" dirty="0"/>
              <a:t>and chronic symptomatology, including</a:t>
            </a:r>
            <a:r>
              <a:rPr lang="en-US" dirty="0" smtClean="0"/>
              <a:t>, but </a:t>
            </a:r>
            <a:r>
              <a:rPr lang="en-US" dirty="0"/>
              <a:t>not limited to, the effects </a:t>
            </a:r>
            <a:r>
              <a:rPr lang="en-US" dirty="0" smtClean="0"/>
              <a:t>of:</a:t>
            </a:r>
          </a:p>
          <a:p>
            <a:pPr marL="457200" lvl="1" indent="0" algn="just">
              <a:buNone/>
            </a:pPr>
            <a:endParaRPr lang="en-US" dirty="0" smtClean="0"/>
          </a:p>
          <a:p>
            <a:pPr marL="0" indent="0" algn="just">
              <a:buNone/>
            </a:pPr>
            <a:endParaRPr lang="en-US" dirty="0" smtClean="0"/>
          </a:p>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endParaRPr lang="en-US" dirty="0" smtClean="0"/>
          </a:p>
          <a:p>
            <a:pPr marL="0" indent="0" algn="just">
              <a:buNone/>
            </a:pPr>
            <a:endParaRPr lang="en-US" dirty="0"/>
          </a:p>
          <a:p>
            <a:pPr marL="0" indent="0" algn="just">
              <a:buNone/>
            </a:pPr>
            <a:r>
              <a:rPr lang="en-US" dirty="0" smtClean="0"/>
              <a:t>It </a:t>
            </a:r>
            <a:r>
              <a:rPr lang="en-US" dirty="0"/>
              <a:t>evaluates symptomatology </a:t>
            </a:r>
            <a:r>
              <a:rPr lang="en-US" dirty="0" smtClean="0"/>
              <a:t>associated with </a:t>
            </a:r>
            <a:r>
              <a:rPr lang="en-US" dirty="0"/>
              <a:t>trauma at any point in the respondent’s lifespan</a:t>
            </a:r>
            <a:r>
              <a:rPr lang="en-US" dirty="0" smtClean="0"/>
              <a:t>; it </a:t>
            </a:r>
            <a:r>
              <a:rPr lang="en-US" dirty="0"/>
              <a:t>does not link symptoms to a single stressor or </a:t>
            </a:r>
            <a:r>
              <a:rPr lang="en-US" dirty="0" smtClean="0"/>
              <a:t>specific point </a:t>
            </a:r>
            <a:r>
              <a:rPr lang="en-US" dirty="0"/>
              <a:t>in time.</a:t>
            </a:r>
          </a:p>
        </p:txBody>
      </p:sp>
      <p:graphicFrame>
        <p:nvGraphicFramePr>
          <p:cNvPr id="6" name="Table 5"/>
          <p:cNvGraphicFramePr>
            <a:graphicFrameLocks noGrp="1"/>
          </p:cNvGraphicFramePr>
          <p:nvPr>
            <p:extLst>
              <p:ext uri="{D42A27DB-BD31-4B8C-83A1-F6EECF244321}">
                <p14:modId xmlns:p14="http://schemas.microsoft.com/office/powerpoint/2010/main" val="532103690"/>
              </p:ext>
            </p:extLst>
          </p:nvPr>
        </p:nvGraphicFramePr>
        <p:xfrm>
          <a:off x="381000" y="3505200"/>
          <a:ext cx="8321040" cy="1676400"/>
        </p:xfrm>
        <a:graphic>
          <a:graphicData uri="http://schemas.openxmlformats.org/drawingml/2006/table">
            <a:tbl>
              <a:tblPr firstRow="1" bandRow="1">
                <a:tableStyleId>{69CF1AB2-1976-4502-BF36-3FF5EA218861}</a:tableStyleId>
              </a:tblPr>
              <a:tblGrid>
                <a:gridCol w="4160520"/>
                <a:gridCol w="4160520"/>
              </a:tblGrid>
              <a:tr h="329184">
                <a:tc>
                  <a:txBody>
                    <a:bodyPr/>
                    <a:lstStyle/>
                    <a:p>
                      <a:pPr marL="290513" lvl="1" indent="-285750" algn="l">
                        <a:buFont typeface="Arial" pitchFamily="34" charset="0"/>
                        <a:buChar char="•"/>
                      </a:pPr>
                      <a:r>
                        <a:rPr lang="en-US" sz="1600" b="0" dirty="0" smtClean="0">
                          <a:solidFill>
                            <a:srgbClr val="002060"/>
                          </a:solidFill>
                          <a:latin typeface="+mn-lt"/>
                        </a:rPr>
                        <a:t>Sexual and physical assault</a:t>
                      </a:r>
                    </a:p>
                  </a:txBody>
                  <a:tcPr/>
                </a:tc>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Intimate partner violence</a:t>
                      </a:r>
                    </a:p>
                  </a:txBody>
                  <a:tcPr/>
                </a:tc>
              </a:tr>
              <a:tr h="329184">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Combat</a:t>
                      </a:r>
                    </a:p>
                  </a:txBody>
                  <a:tcPr/>
                </a:tc>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Torture</a:t>
                      </a:r>
                    </a:p>
                  </a:txBody>
                  <a:tcPr/>
                </a:tc>
              </a:tr>
              <a:tr h="329184">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Motor vehicle accidents</a:t>
                      </a:r>
                    </a:p>
                  </a:txBody>
                  <a:tcPr/>
                </a:tc>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Mass casualty events</a:t>
                      </a:r>
                    </a:p>
                  </a:txBody>
                  <a:tcPr/>
                </a:tc>
              </a:tr>
              <a:tr h="329184">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Medical trauma</a:t>
                      </a:r>
                    </a:p>
                  </a:txBody>
                  <a:tcPr/>
                </a:tc>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Witnessing violence or other trauma</a:t>
                      </a:r>
                    </a:p>
                  </a:txBody>
                  <a:tcPr/>
                </a:tc>
              </a:tr>
              <a:tr h="329184">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Traumatic losses</a:t>
                      </a:r>
                    </a:p>
                  </a:txBody>
                  <a:tcPr/>
                </a:tc>
                <a:tc>
                  <a:txBody>
                    <a:bodyPr/>
                    <a:lstStyle/>
                    <a:p>
                      <a:pPr marL="285750" marR="0" lvl="1"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rgbClr val="002060"/>
                          </a:solidFill>
                          <a:latin typeface="+mn-lt"/>
                        </a:rPr>
                        <a:t>Early experiences of child abuse or neglect</a:t>
                      </a:r>
                    </a:p>
                  </a:txBody>
                  <a:tcPr/>
                </a:tc>
              </a:tr>
            </a:tbl>
          </a:graphicData>
        </a:graphic>
      </p:graphicFrame>
    </p:spTree>
    <p:extLst>
      <p:ext uri="{BB962C8B-B14F-4D97-AF65-F5344CB8AC3E}">
        <p14:creationId xmlns:p14="http://schemas.microsoft.com/office/powerpoint/2010/main" val="30097037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136 items</a:t>
            </a:r>
          </a:p>
          <a:p>
            <a:r>
              <a:rPr lang="en-US" dirty="0" smtClean="0"/>
              <a:t>Assesses </a:t>
            </a:r>
            <a:r>
              <a:rPr lang="en-US" dirty="0"/>
              <a:t>a </a:t>
            </a:r>
            <a:r>
              <a:rPr lang="en-US" dirty="0" smtClean="0"/>
              <a:t>wide range </a:t>
            </a:r>
            <a:r>
              <a:rPr lang="en-US" dirty="0"/>
              <a:t>of potentially complex </a:t>
            </a:r>
            <a:r>
              <a:rPr lang="en-US" dirty="0" smtClean="0"/>
              <a:t>symptomatology. (i.e., posttraumatic </a:t>
            </a:r>
            <a:r>
              <a:rPr lang="en-US" dirty="0"/>
              <a:t>stress, dissociation, </a:t>
            </a:r>
            <a:r>
              <a:rPr lang="en-US" dirty="0" smtClean="0"/>
              <a:t>somatization, and </a:t>
            </a:r>
            <a:r>
              <a:rPr lang="en-US" dirty="0"/>
              <a:t>dysfunctional behaviors. </a:t>
            </a:r>
            <a:endParaRPr lang="en-US" dirty="0" smtClean="0"/>
          </a:p>
          <a:p>
            <a:r>
              <a:rPr lang="en-US" dirty="0" smtClean="0"/>
              <a:t>Normed </a:t>
            </a:r>
            <a:r>
              <a:rPr lang="en-US" dirty="0"/>
              <a:t>and </a:t>
            </a:r>
            <a:r>
              <a:rPr lang="en-US" dirty="0" smtClean="0"/>
              <a:t>standardized on </a:t>
            </a:r>
            <a:r>
              <a:rPr lang="en-US" dirty="0"/>
              <a:t>a representative sample of the United States </a:t>
            </a:r>
            <a:r>
              <a:rPr lang="en-US" dirty="0" smtClean="0"/>
              <a:t>general population.</a:t>
            </a:r>
          </a:p>
          <a:p>
            <a:r>
              <a:rPr lang="en-US" dirty="0" smtClean="0"/>
              <a:t>It </a:t>
            </a:r>
            <a:r>
              <a:rPr lang="en-US" dirty="0"/>
              <a:t>consists of </a:t>
            </a:r>
            <a:r>
              <a:rPr lang="en-US" dirty="0" smtClean="0"/>
              <a:t>2 validity </a:t>
            </a:r>
            <a:r>
              <a:rPr lang="en-US" dirty="0"/>
              <a:t>scales, 12 </a:t>
            </a:r>
            <a:r>
              <a:rPr lang="en-US" dirty="0" smtClean="0"/>
              <a:t>clinical  scales</a:t>
            </a:r>
            <a:r>
              <a:rPr lang="en-US" dirty="0"/>
              <a:t>, 12 subscales, and </a:t>
            </a:r>
            <a:r>
              <a:rPr lang="en-US" dirty="0" smtClean="0"/>
              <a:t>4 factors</a:t>
            </a:r>
            <a:endParaRPr lang="en-US" dirty="0"/>
          </a:p>
        </p:txBody>
      </p:sp>
      <p:sp>
        <p:nvSpPr>
          <p:cNvPr id="6" name="Title 1"/>
          <p:cNvSpPr>
            <a:spLocks noGrp="1"/>
          </p:cNvSpPr>
          <p:nvPr>
            <p:ph type="title"/>
          </p:nvPr>
        </p:nvSpPr>
        <p:spPr/>
        <p:txBody>
          <a:bodyPr>
            <a:normAutofit fontScale="90000"/>
          </a:bodyPr>
          <a:lstStyle/>
          <a:p>
            <a:r>
              <a:rPr lang="en-US" dirty="0"/>
              <a:t>Trauma Symptom Inventory-2 </a:t>
            </a:r>
            <a:r>
              <a:rPr lang="en-US" dirty="0" smtClean="0"/>
              <a:t>(</a:t>
            </a:r>
            <a:r>
              <a:rPr lang="en-US" dirty="0" smtClean="0"/>
              <a:t>TSI-2</a:t>
            </a:r>
            <a:r>
              <a:rPr lang="en-US" dirty="0" smtClean="0"/>
              <a:t>)</a:t>
            </a:r>
            <a:endParaRPr lang="en-US" dirty="0"/>
          </a:p>
        </p:txBody>
      </p:sp>
    </p:spTree>
    <p:extLst>
      <p:ext uri="{BB962C8B-B14F-4D97-AF65-F5344CB8AC3E}">
        <p14:creationId xmlns:p14="http://schemas.microsoft.com/office/powerpoint/2010/main" val="84474117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Revision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update existing items and skills to reflect new developments and research in the field of trauma</a:t>
            </a:r>
          </a:p>
          <a:p>
            <a:r>
              <a:rPr lang="en-US" dirty="0" smtClean="0"/>
              <a:t>To respond to feedback from clinicians and researchers regarding strengths and limitations of the TSI</a:t>
            </a:r>
          </a:p>
          <a:p>
            <a:r>
              <a:rPr lang="en-US" dirty="0" smtClean="0"/>
              <a:t>To provide additional scales in order to measure symptom clusters not included in the TSI</a:t>
            </a:r>
          </a:p>
          <a:p>
            <a:r>
              <a:rPr lang="en-US" dirty="0" smtClean="0"/>
              <a:t>To address concerns regarding utility of the original ATR scale in detecting malingering of PTSD in forensic settings</a:t>
            </a:r>
          </a:p>
          <a:p>
            <a:r>
              <a:rPr lang="en-US" dirty="0" smtClean="0"/>
              <a:t>To modify the AA scale to include hyperarousal</a:t>
            </a:r>
          </a:p>
          <a:p>
            <a:r>
              <a:rPr lang="en-US" dirty="0" smtClean="0"/>
              <a:t>To provide continuity between the TSI and the </a:t>
            </a:r>
            <a:r>
              <a:rPr lang="en-US" dirty="0" smtClean="0"/>
              <a:t>TSI-2</a:t>
            </a:r>
            <a:endParaRPr lang="en-US" dirty="0"/>
          </a:p>
        </p:txBody>
      </p:sp>
    </p:spTree>
    <p:extLst>
      <p:ext uri="{BB962C8B-B14F-4D97-AF65-F5344CB8AC3E}">
        <p14:creationId xmlns:p14="http://schemas.microsoft.com/office/powerpoint/2010/main" val="79701202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239000" cy="792162"/>
          </a:xfrm>
        </p:spPr>
        <p:txBody>
          <a:bodyPr/>
          <a:lstStyle/>
          <a:p>
            <a:r>
              <a:rPr lang="en-US" dirty="0" smtClean="0"/>
              <a:t>TSI to TSI-2</a:t>
            </a:r>
            <a:endParaRPr lang="en-US" dirty="0"/>
          </a:p>
        </p:txBody>
      </p:sp>
      <p:sp>
        <p:nvSpPr>
          <p:cNvPr id="3" name="Content Placeholder 2"/>
          <p:cNvSpPr>
            <a:spLocks noGrp="1"/>
          </p:cNvSpPr>
          <p:nvPr>
            <p:ph idx="1"/>
          </p:nvPr>
        </p:nvSpPr>
        <p:spPr>
          <a:xfrm>
            <a:off x="152400" y="1143000"/>
            <a:ext cx="8839200" cy="5257800"/>
          </a:xfrm>
        </p:spPr>
        <p:txBody>
          <a:bodyPr>
            <a:normAutofit fontScale="70000" lnSpcReduction="20000"/>
          </a:bodyPr>
          <a:lstStyle/>
          <a:p>
            <a:r>
              <a:rPr lang="en-US" dirty="0" smtClean="0"/>
              <a:t>Added three (3) scales  - </a:t>
            </a:r>
            <a:r>
              <a:rPr lang="en-US" dirty="0"/>
              <a:t>Insecure Attachment </a:t>
            </a:r>
            <a:r>
              <a:rPr lang="en-US" dirty="0" smtClean="0"/>
              <a:t>(IA); Somatic Preoccupations (SOM</a:t>
            </a:r>
            <a:r>
              <a:rPr lang="en-US" dirty="0"/>
              <a:t>)</a:t>
            </a:r>
            <a:r>
              <a:rPr lang="en-US" dirty="0" smtClean="0"/>
              <a:t>; </a:t>
            </a:r>
            <a:r>
              <a:rPr lang="en-US" dirty="0"/>
              <a:t>and Suicidality </a:t>
            </a:r>
            <a:r>
              <a:rPr lang="en-US" dirty="0" smtClean="0"/>
              <a:t>(SUI).</a:t>
            </a:r>
          </a:p>
          <a:p>
            <a:r>
              <a:rPr lang="en-US" dirty="0" smtClean="0"/>
              <a:t>Added two (2) subscales - </a:t>
            </a:r>
            <a:r>
              <a:rPr lang="en-US" dirty="0"/>
              <a:t>Anxious </a:t>
            </a:r>
            <a:r>
              <a:rPr lang="en-US" dirty="0" smtClean="0"/>
              <a:t>Arousal–Hyperarousal (AA-H) </a:t>
            </a:r>
            <a:r>
              <a:rPr lang="en-US" dirty="0"/>
              <a:t>and Impaired </a:t>
            </a:r>
            <a:r>
              <a:rPr lang="en-US" dirty="0" smtClean="0"/>
              <a:t>Self-Reference–Other-Directedness (ISR-OD). </a:t>
            </a:r>
          </a:p>
          <a:p>
            <a:r>
              <a:rPr lang="en-US" dirty="0" smtClean="0"/>
              <a:t>The </a:t>
            </a:r>
            <a:r>
              <a:rPr lang="en-US" dirty="0"/>
              <a:t>four </a:t>
            </a:r>
            <a:r>
              <a:rPr lang="en-US" dirty="0" smtClean="0"/>
              <a:t>TSI™-2 factors (Self-Disturbance (SELF); </a:t>
            </a:r>
            <a:r>
              <a:rPr lang="en-US" dirty="0"/>
              <a:t>Posttraumatic </a:t>
            </a:r>
            <a:r>
              <a:rPr lang="en-US" dirty="0" smtClean="0"/>
              <a:t>Stress (TRAUMA); </a:t>
            </a:r>
            <a:r>
              <a:rPr lang="en-US" dirty="0"/>
              <a:t>Externalization </a:t>
            </a:r>
            <a:r>
              <a:rPr lang="en-US" dirty="0" smtClean="0"/>
              <a:t>(EXT); </a:t>
            </a:r>
            <a:r>
              <a:rPr lang="en-US" dirty="0"/>
              <a:t>and </a:t>
            </a:r>
            <a:r>
              <a:rPr lang="en-US" dirty="0" smtClean="0"/>
              <a:t>Somatization (SOMA) </a:t>
            </a:r>
            <a:r>
              <a:rPr lang="en-US" dirty="0"/>
              <a:t>are either new to this version </a:t>
            </a:r>
            <a:r>
              <a:rPr lang="en-US" dirty="0" smtClean="0"/>
              <a:t>(EXT) and (SOMA</a:t>
            </a:r>
            <a:r>
              <a:rPr lang="en-US" dirty="0"/>
              <a:t>) or </a:t>
            </a:r>
            <a:r>
              <a:rPr lang="en-US" dirty="0" smtClean="0"/>
              <a:t>reconfigured </a:t>
            </a:r>
            <a:r>
              <a:rPr lang="en-US" dirty="0"/>
              <a:t>based on newly added </a:t>
            </a:r>
            <a:r>
              <a:rPr lang="en-US" dirty="0" smtClean="0"/>
              <a:t>or modified </a:t>
            </a:r>
            <a:r>
              <a:rPr lang="en-US" dirty="0"/>
              <a:t>scales </a:t>
            </a:r>
            <a:r>
              <a:rPr lang="en-US" dirty="0" smtClean="0"/>
              <a:t>(SELF) </a:t>
            </a:r>
            <a:r>
              <a:rPr lang="en-US" dirty="0"/>
              <a:t>and </a:t>
            </a:r>
            <a:r>
              <a:rPr lang="en-US" dirty="0" smtClean="0"/>
              <a:t>(TRAUMA</a:t>
            </a:r>
            <a:r>
              <a:rPr lang="en-US" dirty="0"/>
              <a:t>). </a:t>
            </a:r>
            <a:endParaRPr lang="en-US" dirty="0" smtClean="0"/>
          </a:p>
          <a:p>
            <a:r>
              <a:rPr lang="en-US" dirty="0" smtClean="0"/>
              <a:t>The TSI™-2 validity </a:t>
            </a:r>
            <a:r>
              <a:rPr lang="en-US" dirty="0"/>
              <a:t>scales contain new items, especially the </a:t>
            </a:r>
            <a:r>
              <a:rPr lang="en-US" dirty="0" smtClean="0"/>
              <a:t>Atypical </a:t>
            </a:r>
            <a:r>
              <a:rPr lang="en-US" dirty="0"/>
              <a:t>Response (ATR) scale, which was redesigned to assess </a:t>
            </a:r>
            <a:r>
              <a:rPr lang="en-US" dirty="0" smtClean="0"/>
              <a:t>not only over-reporting </a:t>
            </a:r>
            <a:r>
              <a:rPr lang="en-US" dirty="0"/>
              <a:t>in general, but also to better </a:t>
            </a:r>
            <a:r>
              <a:rPr lang="en-US" dirty="0" smtClean="0"/>
              <a:t>evaluate potential </a:t>
            </a:r>
            <a:r>
              <a:rPr lang="en-US" dirty="0"/>
              <a:t>misrepresentation of posttraumatic stress </a:t>
            </a:r>
            <a:r>
              <a:rPr lang="en-US" dirty="0" smtClean="0"/>
              <a:t>disorder (</a:t>
            </a:r>
            <a:r>
              <a:rPr lang="en-US" dirty="0"/>
              <a:t>PTSD). In all, 87 items (i.e., 64%) are new to </a:t>
            </a:r>
            <a:r>
              <a:rPr lang="en-US" dirty="0" smtClean="0"/>
              <a:t>the </a:t>
            </a:r>
            <a:r>
              <a:rPr lang="en-US" dirty="0" smtClean="0"/>
              <a:t>TSI-2 </a:t>
            </a:r>
            <a:r>
              <a:rPr lang="en-US" dirty="0"/>
              <a:t>or have been rewritten to some degree. </a:t>
            </a:r>
            <a:endParaRPr lang="en-US" dirty="0" smtClean="0"/>
          </a:p>
          <a:p>
            <a:r>
              <a:rPr lang="en-US" dirty="0" smtClean="0"/>
              <a:t>Added a Reliable Change Score</a:t>
            </a:r>
          </a:p>
          <a:p>
            <a:r>
              <a:rPr lang="en-US" dirty="0"/>
              <a:t>N</a:t>
            </a:r>
            <a:r>
              <a:rPr lang="en-US" dirty="0" smtClean="0"/>
              <a:t>o </a:t>
            </a:r>
            <a:r>
              <a:rPr lang="en-US" dirty="0"/>
              <a:t>racial </a:t>
            </a:r>
            <a:r>
              <a:rPr lang="en-US" dirty="0" smtClean="0"/>
              <a:t>differences were </a:t>
            </a:r>
            <a:r>
              <a:rPr lang="en-US" dirty="0"/>
              <a:t>found on the ATR scale in the </a:t>
            </a:r>
            <a:r>
              <a:rPr lang="en-US" dirty="0" smtClean="0"/>
              <a:t>TSI-2</a:t>
            </a:r>
            <a:r>
              <a:rPr lang="en-US" dirty="0" smtClean="0"/>
              <a:t>. </a:t>
            </a:r>
            <a:r>
              <a:rPr lang="en-US" dirty="0"/>
              <a:t>For this reason</a:t>
            </a:r>
            <a:r>
              <a:rPr lang="en-US" dirty="0" smtClean="0"/>
              <a:t>, the TSI™-2 </a:t>
            </a:r>
            <a:r>
              <a:rPr lang="en-US" dirty="0"/>
              <a:t>does not require any adjustment of </a:t>
            </a:r>
            <a:r>
              <a:rPr lang="en-US" dirty="0" smtClean="0"/>
              <a:t>ATR scores </a:t>
            </a:r>
            <a:r>
              <a:rPr lang="en-US" dirty="0"/>
              <a:t>for any specific racial or ethnic group.</a:t>
            </a:r>
          </a:p>
        </p:txBody>
      </p:sp>
    </p:spTree>
    <p:extLst>
      <p:ext uri="{BB962C8B-B14F-4D97-AF65-F5344CB8AC3E}">
        <p14:creationId xmlns:p14="http://schemas.microsoft.com/office/powerpoint/2010/main" val="1176287533"/>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a:t>
            </a:r>
            <a:r>
              <a:rPr lang="en-US" dirty="0" smtClean="0"/>
              <a:t>TSI-2</a:t>
            </a:r>
            <a:r>
              <a:rPr lang="en-US" dirty="0"/>
              <a:t>?</a:t>
            </a:r>
          </a:p>
        </p:txBody>
      </p:sp>
      <p:sp>
        <p:nvSpPr>
          <p:cNvPr id="3" name="Content Placeholder 2"/>
          <p:cNvSpPr>
            <a:spLocks noGrp="1"/>
          </p:cNvSpPr>
          <p:nvPr>
            <p:ph idx="1"/>
          </p:nvPr>
        </p:nvSpPr>
        <p:spPr/>
        <p:txBody>
          <a:bodyPr>
            <a:normAutofit lnSpcReduction="10000"/>
          </a:bodyPr>
          <a:lstStyle/>
          <a:p>
            <a:r>
              <a:rPr lang="en-US" dirty="0" smtClean="0"/>
              <a:t>In </a:t>
            </a:r>
            <a:r>
              <a:rPr lang="en-US" dirty="0"/>
              <a:t>the general population, the lifetime </a:t>
            </a:r>
            <a:r>
              <a:rPr lang="en-US" dirty="0" smtClean="0"/>
              <a:t>prevalence of </a:t>
            </a:r>
            <a:r>
              <a:rPr lang="en-US" dirty="0"/>
              <a:t>PTSD is approximately 8</a:t>
            </a:r>
            <a:r>
              <a:rPr lang="en-US" dirty="0" smtClean="0"/>
              <a:t>%.</a:t>
            </a:r>
          </a:p>
          <a:p>
            <a:r>
              <a:rPr lang="en-US" dirty="0" smtClean="0"/>
              <a:t>Prevalence rates in combat </a:t>
            </a:r>
            <a:r>
              <a:rPr lang="en-US" dirty="0"/>
              <a:t>veterans</a:t>
            </a:r>
            <a:r>
              <a:rPr lang="en-US" dirty="0" smtClean="0"/>
              <a:t>, torture </a:t>
            </a:r>
            <a:r>
              <a:rPr lang="en-US" dirty="0"/>
              <a:t>survivors, rape victims, refugees, and other </a:t>
            </a:r>
            <a:r>
              <a:rPr lang="en-US" dirty="0" smtClean="0"/>
              <a:t>individuals exposed </a:t>
            </a:r>
            <a:r>
              <a:rPr lang="en-US" dirty="0"/>
              <a:t>to extremely stressful events can </a:t>
            </a:r>
            <a:r>
              <a:rPr lang="en-US" dirty="0" smtClean="0"/>
              <a:t>have rates </a:t>
            </a:r>
            <a:r>
              <a:rPr lang="en-US" dirty="0"/>
              <a:t>as high as 30 to 60% (Breslau, Davis, Andreski, </a:t>
            </a:r>
            <a:r>
              <a:rPr lang="en-US" dirty="0" smtClean="0"/>
              <a:t>&amp; Peterson</a:t>
            </a:r>
            <a:r>
              <a:rPr lang="en-US" dirty="0"/>
              <a:t>, 1991; Kessler, Sonnega, Bromet, </a:t>
            </a:r>
            <a:r>
              <a:rPr lang="en-US" dirty="0" smtClean="0"/>
              <a:t>Hughes</a:t>
            </a:r>
            <a:r>
              <a:rPr lang="en-US" dirty="0"/>
              <a:t>, </a:t>
            </a:r>
            <a:r>
              <a:rPr lang="en-US" dirty="0" smtClean="0"/>
              <a:t>&amp; Nelson</a:t>
            </a:r>
            <a:r>
              <a:rPr lang="en-US" dirty="0"/>
              <a:t>, 1995; Marshall, Schell, Elliott, Berthold, &amp; Chun</a:t>
            </a:r>
            <a:r>
              <a:rPr lang="en-US" dirty="0" smtClean="0"/>
              <a:t>, </a:t>
            </a:r>
            <a:r>
              <a:rPr lang="da-DK" dirty="0" smtClean="0"/>
              <a:t>2005</a:t>
            </a:r>
            <a:r>
              <a:rPr lang="da-DK" dirty="0"/>
              <a:t>; Ramchand et al., 2010; Steel et al., 2009).</a:t>
            </a:r>
            <a:endParaRPr lang="en-US" dirty="0"/>
          </a:p>
        </p:txBody>
      </p:sp>
      <p:sp>
        <p:nvSpPr>
          <p:cNvPr id="4"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r>
              <a:rPr lang="en-US" dirty="0" smtClean="0"/>
              <a:t>Copyright © 2012 by David M. Schwartz, Ph.D.  All rights reserved.</a:t>
            </a:r>
            <a:endParaRPr lang="en-US" dirty="0"/>
          </a:p>
        </p:txBody>
      </p:sp>
    </p:spTree>
    <p:extLst>
      <p:ext uri="{BB962C8B-B14F-4D97-AF65-F5344CB8AC3E}">
        <p14:creationId xmlns:p14="http://schemas.microsoft.com/office/powerpoint/2010/main" val="168659506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 </a:t>
            </a:r>
            <a:r>
              <a:rPr lang="en-US" dirty="0" smtClean="0"/>
              <a:t>TSI-2</a:t>
            </a:r>
            <a:r>
              <a:rPr lang="en-US" dirty="0"/>
              <a:t>?</a:t>
            </a:r>
          </a:p>
        </p:txBody>
      </p:sp>
      <p:sp>
        <p:nvSpPr>
          <p:cNvPr id="3" name="Content Placeholder 2"/>
          <p:cNvSpPr>
            <a:spLocks noGrp="1"/>
          </p:cNvSpPr>
          <p:nvPr>
            <p:ph idx="1"/>
          </p:nvPr>
        </p:nvSpPr>
        <p:spPr>
          <a:xfrm>
            <a:off x="152400" y="1371600"/>
            <a:ext cx="8839200" cy="5181600"/>
          </a:xfrm>
        </p:spPr>
        <p:txBody>
          <a:bodyPr>
            <a:normAutofit fontScale="47500" lnSpcReduction="20000"/>
          </a:bodyPr>
          <a:lstStyle/>
          <a:p>
            <a:pPr marL="0" indent="0">
              <a:buNone/>
            </a:pPr>
            <a:r>
              <a:rPr lang="en-US" sz="4200" dirty="0" smtClean="0"/>
              <a:t>There is a </a:t>
            </a:r>
            <a:r>
              <a:rPr lang="en-US" sz="4200" dirty="0"/>
              <a:t>wide variety </a:t>
            </a:r>
            <a:r>
              <a:rPr lang="en-US" sz="4200" dirty="0" smtClean="0"/>
              <a:t>of non-PTSD-specific </a:t>
            </a:r>
            <a:r>
              <a:rPr lang="en-US" sz="4200" dirty="0"/>
              <a:t>symptoms that are associated </a:t>
            </a:r>
            <a:r>
              <a:rPr lang="en-US" sz="4200" dirty="0" smtClean="0"/>
              <a:t>with </a:t>
            </a:r>
            <a:r>
              <a:rPr lang="en-US" sz="4200" dirty="0"/>
              <a:t>childhood and adult interpersonal victimization. </a:t>
            </a:r>
            <a:r>
              <a:rPr lang="en-US" sz="4200" dirty="0" smtClean="0"/>
              <a:t>These include</a:t>
            </a:r>
            <a:r>
              <a:rPr lang="en-US" sz="4200" dirty="0"/>
              <a:t>:</a:t>
            </a:r>
          </a:p>
          <a:p>
            <a:r>
              <a:rPr lang="en-US" sz="3700" dirty="0"/>
              <a:t>M</a:t>
            </a:r>
            <a:r>
              <a:rPr lang="en-US" sz="3700" dirty="0" smtClean="0"/>
              <a:t>ood </a:t>
            </a:r>
            <a:r>
              <a:rPr lang="en-US" sz="3700" dirty="0"/>
              <a:t>disturbances such as anxiety, depression, </a:t>
            </a:r>
            <a:r>
              <a:rPr lang="en-US" sz="3700" dirty="0" smtClean="0"/>
              <a:t>or anger </a:t>
            </a:r>
            <a:r>
              <a:rPr lang="en-US" sz="3700" dirty="0"/>
              <a:t>(e.g., Gilboa-Schechtman &amp; Foa, 2001; </a:t>
            </a:r>
            <a:r>
              <a:rPr lang="en-US" sz="3700" dirty="0" smtClean="0"/>
              <a:t>Heim &amp; </a:t>
            </a:r>
            <a:r>
              <a:rPr lang="en-US" sz="3700" dirty="0"/>
              <a:t>Nemeroff, 2001</a:t>
            </a:r>
            <a:r>
              <a:rPr lang="en-US" sz="3700" dirty="0" smtClean="0"/>
              <a:t>)</a:t>
            </a:r>
            <a:endParaRPr lang="en-US" sz="3700" dirty="0"/>
          </a:p>
          <a:p>
            <a:r>
              <a:rPr lang="de-DE" sz="3700" dirty="0"/>
              <a:t>S</a:t>
            </a:r>
            <a:r>
              <a:rPr lang="de-DE" sz="3700" dirty="0" smtClean="0"/>
              <a:t>omatization </a:t>
            </a:r>
            <a:r>
              <a:rPr lang="de-DE" sz="3700" dirty="0"/>
              <a:t>(e.g., Dietrich, 2003; Walker, Katon</a:t>
            </a:r>
            <a:r>
              <a:rPr lang="de-DE" sz="3700" dirty="0" smtClean="0"/>
              <a:t>, </a:t>
            </a:r>
            <a:r>
              <a:rPr lang="en-US" sz="3700" dirty="0" smtClean="0"/>
              <a:t>Roy-Byrne</a:t>
            </a:r>
            <a:r>
              <a:rPr lang="en-US" sz="3700" dirty="0"/>
              <a:t>, Jemelka, &amp; Russo, 1993</a:t>
            </a:r>
            <a:r>
              <a:rPr lang="en-US" sz="3700" dirty="0" smtClean="0"/>
              <a:t>)</a:t>
            </a:r>
            <a:endParaRPr lang="en-US" sz="3700" dirty="0"/>
          </a:p>
          <a:p>
            <a:r>
              <a:rPr lang="en-US" sz="3700" dirty="0"/>
              <a:t>I</a:t>
            </a:r>
            <a:r>
              <a:rPr lang="en-US" sz="3700" dirty="0" smtClean="0"/>
              <a:t>dentity </a:t>
            </a:r>
            <a:r>
              <a:rPr lang="en-US" sz="3700" dirty="0"/>
              <a:t>disturbance (e.g., Briere &amp; Rickards, 2007</a:t>
            </a:r>
            <a:r>
              <a:rPr lang="en-US" sz="3700" dirty="0" smtClean="0"/>
              <a:t>; Cole </a:t>
            </a:r>
            <a:r>
              <a:rPr lang="en-US" sz="3700" dirty="0"/>
              <a:t>&amp; Putnam, 1992</a:t>
            </a:r>
            <a:r>
              <a:rPr lang="en-US" sz="3700" dirty="0" smtClean="0"/>
              <a:t>)</a:t>
            </a:r>
            <a:endParaRPr lang="en-US" sz="3700" dirty="0"/>
          </a:p>
          <a:p>
            <a:r>
              <a:rPr lang="en-US" sz="3700" dirty="0" smtClean="0"/>
              <a:t>Difficulties </a:t>
            </a:r>
            <a:r>
              <a:rPr lang="en-US" sz="3700" dirty="0"/>
              <a:t>in emotional regulation (e.g., van </a:t>
            </a:r>
            <a:r>
              <a:rPr lang="en-US" sz="3700" dirty="0" smtClean="0"/>
              <a:t>der Kolk </a:t>
            </a:r>
            <a:r>
              <a:rPr lang="en-US" sz="3700" dirty="0"/>
              <a:t>et al., 1996; Zlotnick, Donaldson, Spirito, </a:t>
            </a:r>
            <a:r>
              <a:rPr lang="en-US" sz="3700" dirty="0" smtClean="0"/>
              <a:t>&amp; Pearlstein</a:t>
            </a:r>
            <a:r>
              <a:rPr lang="en-US" sz="3700" dirty="0"/>
              <a:t>, 1997</a:t>
            </a:r>
            <a:r>
              <a:rPr lang="en-US" sz="3700" dirty="0" smtClean="0"/>
              <a:t>)</a:t>
            </a:r>
            <a:endParaRPr lang="en-US" sz="3700" dirty="0"/>
          </a:p>
          <a:p>
            <a:r>
              <a:rPr lang="en-US" sz="3700" dirty="0"/>
              <a:t>I</a:t>
            </a:r>
            <a:r>
              <a:rPr lang="en-US" sz="3700" dirty="0" smtClean="0"/>
              <a:t>nsecure </a:t>
            </a:r>
            <a:r>
              <a:rPr lang="en-US" sz="3700" dirty="0"/>
              <a:t>attachment styles (e.g., Cloitre, </a:t>
            </a:r>
            <a:r>
              <a:rPr lang="en-US" sz="3700" dirty="0" smtClean="0"/>
              <a:t>Stovall-McClough</a:t>
            </a:r>
            <a:r>
              <a:rPr lang="en-US" sz="3700" dirty="0"/>
              <a:t>, Zorbas, &amp; Charuvastra, 2008; Harari</a:t>
            </a:r>
            <a:r>
              <a:rPr lang="en-US" sz="3700" dirty="0" smtClean="0"/>
              <a:t>, Bakermans-ranenburg</a:t>
            </a:r>
            <a:r>
              <a:rPr lang="en-US" sz="3700" dirty="0"/>
              <a:t>, &amp; Van IJzendoorn, 2007</a:t>
            </a:r>
            <a:r>
              <a:rPr lang="en-US" sz="3700" dirty="0" smtClean="0"/>
              <a:t>)</a:t>
            </a:r>
            <a:endParaRPr lang="en-US" sz="3700" dirty="0"/>
          </a:p>
          <a:p>
            <a:r>
              <a:rPr lang="en-US" sz="3700" dirty="0"/>
              <a:t>C</a:t>
            </a:r>
            <a:r>
              <a:rPr lang="en-US" sz="3700" dirty="0" smtClean="0"/>
              <a:t>hronic </a:t>
            </a:r>
            <a:r>
              <a:rPr lang="en-US" sz="3700" dirty="0"/>
              <a:t>interpersonal difficulties (e.g., Elliott</a:t>
            </a:r>
            <a:r>
              <a:rPr lang="en-US" sz="3700" dirty="0" smtClean="0"/>
              <a:t>, 1994</a:t>
            </a:r>
            <a:r>
              <a:rPr lang="en-US" sz="3700" dirty="0"/>
              <a:t>; Pietrzak, Goldstein, Malley, Johnson, </a:t>
            </a:r>
            <a:r>
              <a:rPr lang="en-US" sz="3700" dirty="0" smtClean="0"/>
              <a:t>&amp; Southwick</a:t>
            </a:r>
            <a:r>
              <a:rPr lang="en-US" sz="3700" dirty="0"/>
              <a:t>, 2009</a:t>
            </a:r>
            <a:r>
              <a:rPr lang="en-US" sz="3700" dirty="0" smtClean="0"/>
              <a:t>)</a:t>
            </a:r>
            <a:endParaRPr lang="en-US" sz="3700" dirty="0"/>
          </a:p>
          <a:p>
            <a:r>
              <a:rPr lang="en-US" sz="3700" dirty="0"/>
              <a:t>D</a:t>
            </a:r>
            <a:r>
              <a:rPr lang="en-US" sz="3700" dirty="0" smtClean="0"/>
              <a:t>issociation </a:t>
            </a:r>
            <a:r>
              <a:rPr lang="en-US" sz="3700" dirty="0"/>
              <a:t>(e.g., Briere, Scott, &amp; Weathers, 2005</a:t>
            </a:r>
            <a:r>
              <a:rPr lang="en-US" sz="3700" dirty="0" smtClean="0"/>
              <a:t>; Chu</a:t>
            </a:r>
            <a:r>
              <a:rPr lang="en-US" sz="3700" dirty="0"/>
              <a:t>, Frey, Ganzel, &amp; Matthews, 1999</a:t>
            </a:r>
            <a:r>
              <a:rPr lang="en-US" sz="3700" dirty="0" smtClean="0"/>
              <a:t>)</a:t>
            </a:r>
            <a:endParaRPr lang="en-US" sz="3700" dirty="0"/>
          </a:p>
          <a:p>
            <a:r>
              <a:rPr lang="en-US" sz="3700" dirty="0"/>
              <a:t>S</a:t>
            </a:r>
            <a:r>
              <a:rPr lang="en-US" sz="3700" dirty="0" smtClean="0"/>
              <a:t>ubstance </a:t>
            </a:r>
            <a:r>
              <a:rPr lang="en-US" sz="3700" dirty="0"/>
              <a:t>abuse (e.g., Ouimette &amp; Brown, 2003</a:t>
            </a:r>
            <a:r>
              <a:rPr lang="en-US" sz="3700" dirty="0" smtClean="0"/>
              <a:t>; Najavits</a:t>
            </a:r>
            <a:r>
              <a:rPr lang="en-US" sz="3700" dirty="0"/>
              <a:t>, 2002</a:t>
            </a:r>
            <a:r>
              <a:rPr lang="en-US" sz="3700" dirty="0" smtClean="0"/>
              <a:t>)</a:t>
            </a:r>
            <a:endParaRPr lang="en-US" sz="3700" dirty="0"/>
          </a:p>
          <a:p>
            <a:r>
              <a:rPr lang="en-US" sz="3700" dirty="0"/>
              <a:t>S</a:t>
            </a:r>
            <a:r>
              <a:rPr lang="en-US" sz="3700" dirty="0" smtClean="0"/>
              <a:t>uicidal </a:t>
            </a:r>
            <a:r>
              <a:rPr lang="en-US" sz="3700" dirty="0"/>
              <a:t>thoughts and behaviors (Bebbington et al</a:t>
            </a:r>
            <a:r>
              <a:rPr lang="en-US" sz="3700" dirty="0" smtClean="0"/>
              <a:t>., </a:t>
            </a:r>
            <a:r>
              <a:rPr lang="nn-NO" sz="3700" dirty="0" smtClean="0"/>
              <a:t>2009</a:t>
            </a:r>
            <a:r>
              <a:rPr lang="nn-NO" sz="3700" dirty="0"/>
              <a:t>; Panagioti, Gooding, &amp; Tarrier, 2009</a:t>
            </a:r>
            <a:r>
              <a:rPr lang="nn-NO" sz="3700" dirty="0" smtClean="0"/>
              <a:t>)</a:t>
            </a:r>
            <a:endParaRPr lang="nn-NO" sz="3700" dirty="0"/>
          </a:p>
          <a:p>
            <a:r>
              <a:rPr lang="en-US" sz="3700" dirty="0"/>
              <a:t>T</a:t>
            </a:r>
            <a:r>
              <a:rPr lang="en-US" sz="3700" dirty="0" smtClean="0"/>
              <a:t>ension </a:t>
            </a:r>
            <a:r>
              <a:rPr lang="en-US" sz="3700" dirty="0"/>
              <a:t>reduction or externalization activities </a:t>
            </a:r>
            <a:r>
              <a:rPr lang="en-US" sz="3700" dirty="0" smtClean="0"/>
              <a:t>such as </a:t>
            </a:r>
            <a:r>
              <a:rPr lang="en-US" sz="3700" dirty="0"/>
              <a:t>compulsive sexual behavior, bulimic eating</a:t>
            </a:r>
            <a:r>
              <a:rPr lang="en-US" sz="3700" dirty="0" smtClean="0"/>
              <a:t>, impulsive </a:t>
            </a:r>
            <a:r>
              <a:rPr lang="en-US" sz="3700" dirty="0"/>
              <a:t>aggression, and self-mutilation (e.g</a:t>
            </a:r>
            <a:r>
              <a:rPr lang="en-US" sz="3700" dirty="0" smtClean="0"/>
              <a:t>., </a:t>
            </a:r>
            <a:r>
              <a:rPr lang="da-DK" sz="3700" dirty="0" smtClean="0"/>
              <a:t>Briere </a:t>
            </a:r>
            <a:r>
              <a:rPr lang="da-DK" sz="3700" dirty="0"/>
              <a:t>&amp; Gil, 1998; Zlotnick et al., 1997</a:t>
            </a:r>
            <a:r>
              <a:rPr lang="da-DK" sz="3700" dirty="0" smtClean="0"/>
              <a:t>).</a:t>
            </a:r>
          </a:p>
          <a:p>
            <a:pPr marL="0" indent="0" algn="ctr">
              <a:buNone/>
            </a:pPr>
            <a:r>
              <a:rPr lang="da-DK" sz="4200" b="1" dirty="0" smtClean="0">
                <a:solidFill>
                  <a:srgbClr val="FF0000"/>
                </a:solidFill>
              </a:rPr>
              <a:t>These are not mutually exclusive!</a:t>
            </a:r>
            <a:endParaRPr lang="en-US" sz="3700" b="1" dirty="0">
              <a:solidFill>
                <a:srgbClr val="FF0000"/>
              </a:solidFill>
            </a:endParaRPr>
          </a:p>
        </p:txBody>
      </p:sp>
      <p:sp>
        <p:nvSpPr>
          <p:cNvPr id="4" name="Footer Placeholder 4"/>
          <p:cNvSpPr>
            <a:spLocks noGrp="1"/>
          </p:cNvSpPr>
          <p:nvPr>
            <p:ph type="ftr" sz="quarter" idx="3"/>
          </p:nvPr>
        </p:nvSpPr>
        <p:spPr>
          <a:xfrm>
            <a:off x="76200" y="6477000"/>
            <a:ext cx="4800600" cy="304800"/>
          </a:xfrm>
          <a:prstGeom prst="rect">
            <a:avLst/>
          </a:prstGeom>
        </p:spPr>
        <p:txBody>
          <a:bodyPr vert="horz" lIns="91440" tIns="45720" rIns="91440" bIns="45720" rtlCol="0" anchor="ctr"/>
          <a:lstStyle>
            <a:lvl1pPr algn="l">
              <a:defRPr sz="1200">
                <a:solidFill>
                  <a:srgbClr val="002060"/>
                </a:solidFill>
              </a:defRPr>
            </a:lvl1pPr>
          </a:lstStyle>
          <a:p>
            <a:endParaRPr lang="en-US" dirty="0"/>
          </a:p>
        </p:txBody>
      </p:sp>
    </p:spTree>
    <p:extLst>
      <p:ext uri="{BB962C8B-B14F-4D97-AF65-F5344CB8AC3E}">
        <p14:creationId xmlns:p14="http://schemas.microsoft.com/office/powerpoint/2010/main" val="988462336"/>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 </a:t>
            </a:r>
            <a:r>
              <a:rPr lang="en-US" dirty="0" smtClean="0"/>
              <a:t>TSI-2</a:t>
            </a:r>
            <a:r>
              <a:rPr lang="en-US" dirty="0"/>
              <a:t>?</a:t>
            </a:r>
          </a:p>
        </p:txBody>
      </p:sp>
      <p:sp>
        <p:nvSpPr>
          <p:cNvPr id="3" name="Content Placeholder 2"/>
          <p:cNvSpPr>
            <a:spLocks noGrp="1"/>
          </p:cNvSpPr>
          <p:nvPr>
            <p:ph idx="1"/>
          </p:nvPr>
        </p:nvSpPr>
        <p:spPr/>
        <p:txBody>
          <a:bodyPr>
            <a:normAutofit fontScale="70000" lnSpcReduction="20000"/>
          </a:bodyPr>
          <a:lstStyle/>
          <a:p>
            <a:r>
              <a:rPr lang="en-US" dirty="0" smtClean="0"/>
              <a:t>Sometimes, symptoms </a:t>
            </a:r>
            <a:r>
              <a:rPr lang="en-US" dirty="0"/>
              <a:t>are </a:t>
            </a:r>
            <a:r>
              <a:rPr lang="en-US" dirty="0" smtClean="0"/>
              <a:t>diverse and appear </a:t>
            </a:r>
            <a:r>
              <a:rPr lang="en-US" dirty="0"/>
              <a:t>to arise from multiple adverse events</a:t>
            </a:r>
            <a:r>
              <a:rPr lang="en-US" dirty="0" smtClean="0"/>
              <a:t>, leading some clinicians refer </a:t>
            </a:r>
            <a:r>
              <a:rPr lang="en-US" dirty="0"/>
              <a:t>to complex posttraumatic outcomes, </a:t>
            </a:r>
            <a:r>
              <a:rPr lang="en-US" dirty="0" smtClean="0"/>
              <a:t>disorders of </a:t>
            </a:r>
            <a:r>
              <a:rPr lang="en-US" dirty="0"/>
              <a:t>extreme stress, or complex </a:t>
            </a:r>
            <a:r>
              <a:rPr lang="en-US" dirty="0" smtClean="0"/>
              <a:t>PTSD.</a:t>
            </a:r>
          </a:p>
          <a:p>
            <a:r>
              <a:rPr lang="en-US" dirty="0" smtClean="0"/>
              <a:t>Sometimes, symptoms include affect dysregulation, externalizing behaviors  and relational disturbances.  These may be organized as DSM-IV-TR  Cluster B diagnoses.</a:t>
            </a:r>
          </a:p>
          <a:p>
            <a:r>
              <a:rPr lang="en-US" dirty="0" smtClean="0"/>
              <a:t>Given the </a:t>
            </a:r>
            <a:r>
              <a:rPr lang="en-US" dirty="0"/>
              <a:t>range of potential outcomes</a:t>
            </a:r>
            <a:r>
              <a:rPr lang="en-US" dirty="0" smtClean="0"/>
              <a:t>, administration </a:t>
            </a:r>
            <a:r>
              <a:rPr lang="en-US" dirty="0"/>
              <a:t>of a measure that is limited to PTSD </a:t>
            </a:r>
            <a:r>
              <a:rPr lang="en-US" dirty="0" smtClean="0"/>
              <a:t>or some </a:t>
            </a:r>
            <a:r>
              <a:rPr lang="en-US" dirty="0"/>
              <a:t>other single symptom or syndrome is unlikely </a:t>
            </a:r>
            <a:r>
              <a:rPr lang="en-US" dirty="0" smtClean="0"/>
              <a:t>to be </a:t>
            </a:r>
            <a:r>
              <a:rPr lang="en-US" dirty="0"/>
              <a:t>sufficient to form an accurate or comprehensive </a:t>
            </a:r>
            <a:r>
              <a:rPr lang="en-US" dirty="0" smtClean="0"/>
              <a:t>clinical view </a:t>
            </a:r>
            <a:r>
              <a:rPr lang="en-US" dirty="0"/>
              <a:t>of the trauma survivor (Courtois, 2004). </a:t>
            </a:r>
            <a:endParaRPr lang="en-US" dirty="0" smtClean="0"/>
          </a:p>
          <a:p>
            <a:r>
              <a:rPr lang="en-US" dirty="0" smtClean="0"/>
              <a:t>Many </a:t>
            </a:r>
            <a:r>
              <a:rPr lang="en-US" dirty="0"/>
              <a:t>potential moderators </a:t>
            </a:r>
            <a:r>
              <a:rPr lang="en-US" dirty="0" smtClean="0"/>
              <a:t>and mediators </a:t>
            </a:r>
            <a:r>
              <a:rPr lang="en-US" dirty="0"/>
              <a:t>of posttraumatic outcomes, including </a:t>
            </a:r>
            <a:r>
              <a:rPr lang="en-US" dirty="0" smtClean="0"/>
              <a:t>degree or </a:t>
            </a:r>
            <a:r>
              <a:rPr lang="en-US" dirty="0"/>
              <a:t>frequency of trauma exposure, preexisting affect </a:t>
            </a:r>
            <a:r>
              <a:rPr lang="en-US" dirty="0" smtClean="0"/>
              <a:t>regulation capacity</a:t>
            </a:r>
            <a:r>
              <a:rPr lang="en-US" dirty="0"/>
              <a:t>, relational context, and comorbid </a:t>
            </a:r>
            <a:r>
              <a:rPr lang="en-US" dirty="0" smtClean="0"/>
              <a:t>psychological symptoms </a:t>
            </a:r>
            <a:r>
              <a:rPr lang="en-US" dirty="0"/>
              <a:t>or disorders </a:t>
            </a:r>
            <a:r>
              <a:rPr lang="en-US" dirty="0" smtClean="0"/>
              <a:t>may make it difficult to conclude </a:t>
            </a:r>
            <a:r>
              <a:rPr lang="en-US" dirty="0"/>
              <a:t>that Trauma X is associated with Outcome Y </a:t>
            </a:r>
            <a:r>
              <a:rPr lang="en-US" dirty="0" smtClean="0"/>
              <a:t>without also </a:t>
            </a:r>
            <a:r>
              <a:rPr lang="en-US" dirty="0"/>
              <a:t>taking such factors into consideration.</a:t>
            </a:r>
          </a:p>
        </p:txBody>
      </p:sp>
    </p:spTree>
    <p:extLst>
      <p:ext uri="{BB962C8B-B14F-4D97-AF65-F5344CB8AC3E}">
        <p14:creationId xmlns:p14="http://schemas.microsoft.com/office/powerpoint/2010/main" val="275163260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TSI-2-A</a:t>
            </a:r>
            <a:endParaRPr lang="en-US" dirty="0"/>
          </a:p>
        </p:txBody>
      </p:sp>
      <p:sp>
        <p:nvSpPr>
          <p:cNvPr id="3" name="Content Placeholder 2"/>
          <p:cNvSpPr>
            <a:spLocks noGrp="1"/>
          </p:cNvSpPr>
          <p:nvPr>
            <p:ph idx="1"/>
          </p:nvPr>
        </p:nvSpPr>
        <p:spPr>
          <a:xfrm>
            <a:off x="152400" y="1371600"/>
            <a:ext cx="8839200" cy="5029200"/>
          </a:xfrm>
        </p:spPr>
        <p:txBody>
          <a:bodyPr>
            <a:normAutofit fontScale="70000" lnSpcReduction="20000"/>
          </a:bodyPr>
          <a:lstStyle/>
          <a:p>
            <a:r>
              <a:rPr lang="en-US" dirty="0" smtClean="0"/>
              <a:t>The </a:t>
            </a:r>
            <a:r>
              <a:rPr lang="en-US" dirty="0"/>
              <a:t>alternate 126-item version of the form does not contain any sexual symptom items—the Sexual Disturbance scale (i.e., the Sexual Concerns and Dysfunctional Sexual Behavior subscales) and the sexual symptom items associated with the Externalization factor have been removed.</a:t>
            </a:r>
          </a:p>
          <a:p>
            <a:endParaRPr lang="en-US" dirty="0" smtClean="0"/>
          </a:p>
          <a:p>
            <a:r>
              <a:rPr lang="en-US" dirty="0" smtClean="0"/>
              <a:t>Eight </a:t>
            </a:r>
            <a:r>
              <a:rPr lang="en-US" dirty="0"/>
              <a:t>critical items help you identify issues or behaviors that potentially represent severe psychological disturbance, danger to the respondent, or danger to others.</a:t>
            </a:r>
          </a:p>
          <a:p>
            <a:endParaRPr lang="en-US" dirty="0" smtClean="0"/>
          </a:p>
          <a:p>
            <a:r>
              <a:rPr lang="en-US" dirty="0" smtClean="0"/>
              <a:t>Reliable </a:t>
            </a:r>
            <a:r>
              <a:rPr lang="en-US" dirty="0"/>
              <a:t>change scores are new to this edition of the measure and allow you to track progress and monitor change over time.</a:t>
            </a:r>
          </a:p>
          <a:p>
            <a:endParaRPr lang="en-US" dirty="0" smtClean="0"/>
          </a:p>
          <a:p>
            <a:r>
              <a:rPr lang="en-US" dirty="0" smtClean="0"/>
              <a:t>The </a:t>
            </a:r>
            <a:r>
              <a:rPr lang="en-US" dirty="0"/>
              <a:t>validation sample consisted of five </a:t>
            </a:r>
            <a:r>
              <a:rPr lang="en-US" dirty="0" smtClean="0"/>
              <a:t>non-overlapping </a:t>
            </a:r>
            <a:r>
              <a:rPr lang="en-US" dirty="0"/>
              <a:t>clinical groups: combat veterans, individuals with borderline personality disorder, sexual abuse victims, victims of domestic violence, and incarcerated women. A sample of subjects simulating PTSD was used to test malingering.</a:t>
            </a:r>
          </a:p>
          <a:p>
            <a:endParaRPr lang="en-US" dirty="0"/>
          </a:p>
        </p:txBody>
      </p:sp>
    </p:spTree>
    <p:extLst>
      <p:ext uri="{BB962C8B-B14F-4D97-AF65-F5344CB8AC3E}">
        <p14:creationId xmlns:p14="http://schemas.microsoft.com/office/powerpoint/2010/main" val="1178833147"/>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2345</TotalTime>
  <Words>1285</Words>
  <Application>Microsoft Office PowerPoint</Application>
  <PresentationFormat>On-screen Show (4:3)</PresentationFormat>
  <Paragraphs>79</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Theme</vt:lpstr>
      <vt:lpstr>Development and Application of the Trauma Symptom Inventory™-2 (TSI™-2)</vt:lpstr>
      <vt:lpstr>Trauma Symptom Inventory-2 (TSI™-2)</vt:lpstr>
      <vt:lpstr>Trauma Symptom Inventory-2 (TSI-2)</vt:lpstr>
      <vt:lpstr>Goals for the Revision</vt:lpstr>
      <vt:lpstr>TSI to TSI-2</vt:lpstr>
      <vt:lpstr>Why the TSI-2?</vt:lpstr>
      <vt:lpstr>Why the TSI-2?</vt:lpstr>
      <vt:lpstr>Why the TSI-2?</vt:lpstr>
      <vt:lpstr>TSI-2-A</vt:lpstr>
      <vt:lpstr>Appropriate Populations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 Schwartz, Ph.D.</dc:creator>
  <cp:lastModifiedBy>Jamie Goland</cp:lastModifiedBy>
  <cp:revision>110</cp:revision>
  <cp:lastPrinted>2012-02-25T20:43:13Z</cp:lastPrinted>
  <dcterms:created xsi:type="dcterms:W3CDTF">2011-09-09T14:21:49Z</dcterms:created>
  <dcterms:modified xsi:type="dcterms:W3CDTF">2013-07-11T17:05:48Z</dcterms:modified>
</cp:coreProperties>
</file>